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2"/>
  </p:notesMasterIdLst>
  <p:sldIdLst>
    <p:sldId id="3825" r:id="rId5"/>
    <p:sldId id="3826" r:id="rId6"/>
    <p:sldId id="3835" r:id="rId7"/>
    <p:sldId id="3827" r:id="rId8"/>
    <p:sldId id="3828" r:id="rId9"/>
    <p:sldId id="3791" r:id="rId10"/>
    <p:sldId id="383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4" autoAdjust="0"/>
    <p:restoredTop sz="94660"/>
  </p:normalViewPr>
  <p:slideViewPr>
    <p:cSldViewPr snapToGrid="0">
      <p:cViewPr varScale="1">
        <p:scale>
          <a:sx n="72" d="100"/>
          <a:sy n="72" d="100"/>
        </p:scale>
        <p:origin x="534" y="66"/>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2.png>
</file>

<file path=ppt/media/image3.jpe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9/27/2022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Video 4">
            <a:extLst>
              <a:ext uri="{FF2B5EF4-FFF2-40B4-BE49-F238E27FC236}">
                <a16:creationId xmlns:a16="http://schemas.microsoft.com/office/drawing/2014/main" id="{BA16EF8C-28CB-96CA-B75B-72B13EE0C4E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6651243" y="1851890"/>
            <a:ext cx="4939504" cy="2771273"/>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6" name="Picture 5" descr="Logo&#10;&#10;Description automatically generated">
            <a:extLst>
              <a:ext uri="{FF2B5EF4-FFF2-40B4-BE49-F238E27FC236}">
                <a16:creationId xmlns:a16="http://schemas.microsoft.com/office/drawing/2014/main" id="{D3F0A0A7-0EF0-5986-3736-F10F4B6DF1EE}"/>
              </a:ext>
            </a:extLst>
          </p:cNvPr>
          <p:cNvPicPr>
            <a:picLocks noChangeAspect="1"/>
          </p:cNvPicPr>
          <p:nvPr/>
        </p:nvPicPr>
        <p:blipFill>
          <a:blip r:embed="rId5"/>
          <a:stretch>
            <a:fillRect/>
          </a:stretch>
        </p:blipFill>
        <p:spPr>
          <a:xfrm>
            <a:off x="0" y="63156"/>
            <a:ext cx="2641034" cy="1792760"/>
          </a:xfrm>
          <a:prstGeom prst="rect">
            <a:avLst/>
          </a:prstGeom>
        </p:spPr>
      </p:pic>
      <p:sp>
        <p:nvSpPr>
          <p:cNvPr id="8" name="TextBox 7">
            <a:extLst>
              <a:ext uri="{FF2B5EF4-FFF2-40B4-BE49-F238E27FC236}">
                <a16:creationId xmlns:a16="http://schemas.microsoft.com/office/drawing/2014/main" id="{19092531-63A1-3D2C-E6F5-7A076E48CEF6}"/>
              </a:ext>
            </a:extLst>
          </p:cNvPr>
          <p:cNvSpPr txBox="1"/>
          <p:nvPr/>
        </p:nvSpPr>
        <p:spPr>
          <a:xfrm>
            <a:off x="2218801" y="591010"/>
            <a:ext cx="3872532" cy="646331"/>
          </a:xfrm>
          <a:prstGeom prst="rect">
            <a:avLst/>
          </a:prstGeom>
          <a:noFill/>
        </p:spPr>
        <p:txBody>
          <a:bodyPr wrap="square">
            <a:spAutoFit/>
          </a:bodyPr>
          <a:lstStyle/>
          <a:p>
            <a:r>
              <a:rPr lang="vi-VN" b="1" i="1"/>
              <a:t>TRƯỜNG ĐẠI HỌC AN GIANG KHOA CÔNG NGHỆ THÔNG TIN</a:t>
            </a:r>
            <a:endParaRPr lang="en-US" b="1" i="1"/>
          </a:p>
        </p:txBody>
      </p:sp>
      <p:sp>
        <p:nvSpPr>
          <p:cNvPr id="12" name="TextBox 11">
            <a:extLst>
              <a:ext uri="{FF2B5EF4-FFF2-40B4-BE49-F238E27FC236}">
                <a16:creationId xmlns:a16="http://schemas.microsoft.com/office/drawing/2014/main" id="{A27E44A7-2E36-5210-0257-BEDEFC3AA1FA}"/>
              </a:ext>
            </a:extLst>
          </p:cNvPr>
          <p:cNvSpPr txBox="1"/>
          <p:nvPr/>
        </p:nvSpPr>
        <p:spPr>
          <a:xfrm>
            <a:off x="1376759" y="1928028"/>
            <a:ext cx="6096000" cy="584775"/>
          </a:xfrm>
          <a:prstGeom prst="rect">
            <a:avLst/>
          </a:prstGeom>
          <a:noFill/>
        </p:spPr>
        <p:txBody>
          <a:bodyPr wrap="square">
            <a:spAutoFit/>
          </a:bodyPr>
          <a:lstStyle/>
          <a:p>
            <a:r>
              <a:rPr lang="en-US" sz="3200" i="1">
                <a:solidFill>
                  <a:schemeClr val="accent1">
                    <a:lumMod val="75000"/>
                  </a:schemeClr>
                </a:solidFill>
              </a:rPr>
              <a:t>BÁO CÁO - ĐỒ ÁN 2</a:t>
            </a:r>
          </a:p>
        </p:txBody>
      </p:sp>
      <p:sp>
        <p:nvSpPr>
          <p:cNvPr id="14" name="TextBox 13">
            <a:extLst>
              <a:ext uri="{FF2B5EF4-FFF2-40B4-BE49-F238E27FC236}">
                <a16:creationId xmlns:a16="http://schemas.microsoft.com/office/drawing/2014/main" id="{8C4EF5C8-3D3A-AB90-CA5C-BC9D7D4E133A}"/>
              </a:ext>
            </a:extLst>
          </p:cNvPr>
          <p:cNvSpPr txBox="1"/>
          <p:nvPr/>
        </p:nvSpPr>
        <p:spPr>
          <a:xfrm>
            <a:off x="165530" y="2654635"/>
            <a:ext cx="6301531" cy="461665"/>
          </a:xfrm>
          <a:prstGeom prst="rect">
            <a:avLst/>
          </a:prstGeom>
          <a:noFill/>
        </p:spPr>
        <p:txBody>
          <a:bodyPr wrap="square">
            <a:spAutoFit/>
          </a:bodyPr>
          <a:lstStyle/>
          <a:p>
            <a:r>
              <a:rPr lang="en-US" altLang="ko-KR" sz="2400" b="1" err="1">
                <a:cs typeface="Arial" panose="020B0604020202020204" pitchFamily="34" charset="0"/>
              </a:rPr>
              <a:t>Hệ</a:t>
            </a:r>
            <a:r>
              <a:rPr lang="en-US" altLang="ko-KR" sz="2400" b="1">
                <a:cs typeface="Arial" panose="020B0604020202020204" pitchFamily="34" charset="0"/>
              </a:rPr>
              <a:t> </a:t>
            </a:r>
            <a:r>
              <a:rPr lang="en-US" altLang="ko-KR" sz="2400" b="1" err="1">
                <a:cs typeface="Arial" panose="020B0604020202020204" pitchFamily="34" charset="0"/>
              </a:rPr>
              <a:t>thống</a:t>
            </a:r>
            <a:r>
              <a:rPr lang="en-US" altLang="ko-KR" sz="2400" b="1">
                <a:cs typeface="Arial" panose="020B0604020202020204" pitchFamily="34" charset="0"/>
              </a:rPr>
              <a:t> </a:t>
            </a:r>
            <a:r>
              <a:rPr lang="en-US" altLang="ko-KR" sz="2400" b="1" err="1">
                <a:cs typeface="Arial" panose="020B0604020202020204" pitchFamily="34" charset="0"/>
              </a:rPr>
              <a:t>quản</a:t>
            </a:r>
            <a:r>
              <a:rPr lang="en-US" altLang="ko-KR" sz="2400" b="1">
                <a:cs typeface="Arial" panose="020B0604020202020204" pitchFamily="34" charset="0"/>
              </a:rPr>
              <a:t> </a:t>
            </a:r>
            <a:r>
              <a:rPr lang="en-US" altLang="ko-KR" sz="2400" b="1" err="1">
                <a:cs typeface="Arial" panose="020B0604020202020204" pitchFamily="34" charset="0"/>
              </a:rPr>
              <a:t>lý</a:t>
            </a:r>
            <a:r>
              <a:rPr lang="en-US" altLang="ko-KR" sz="2400" b="1">
                <a:cs typeface="Arial" panose="020B0604020202020204" pitchFamily="34" charset="0"/>
              </a:rPr>
              <a:t> </a:t>
            </a:r>
            <a:r>
              <a:rPr lang="en-US" altLang="ko-KR" sz="2400" b="1" err="1">
                <a:cs typeface="Arial" panose="020B0604020202020204" pitchFamily="34" charset="0"/>
              </a:rPr>
              <a:t>mượn</a:t>
            </a:r>
            <a:r>
              <a:rPr lang="en-US" altLang="ko-KR" sz="2400" b="1">
                <a:cs typeface="Arial" panose="020B0604020202020204" pitchFamily="34" charset="0"/>
              </a:rPr>
              <a:t> </a:t>
            </a:r>
            <a:r>
              <a:rPr lang="en-US" altLang="ko-KR" sz="2400" b="1" err="1">
                <a:cs typeface="Arial" panose="020B0604020202020204" pitchFamily="34" charset="0"/>
              </a:rPr>
              <a:t>trả</a:t>
            </a:r>
            <a:r>
              <a:rPr lang="en-US" altLang="ko-KR" sz="2400" b="1">
                <a:cs typeface="Arial" panose="020B0604020202020204" pitchFamily="34" charset="0"/>
              </a:rPr>
              <a:t> </a:t>
            </a:r>
            <a:r>
              <a:rPr lang="en-US" altLang="ko-KR" sz="2400" b="1" err="1">
                <a:cs typeface="Arial" panose="020B0604020202020204" pitchFamily="34" charset="0"/>
              </a:rPr>
              <a:t>sách</a:t>
            </a:r>
            <a:r>
              <a:rPr lang="en-US" altLang="ko-KR" sz="2400" b="1">
                <a:cs typeface="Arial" panose="020B0604020202020204" pitchFamily="34" charset="0"/>
              </a:rPr>
              <a:t> </a:t>
            </a:r>
            <a:r>
              <a:rPr lang="en-US" altLang="ko-KR" sz="2400" b="1" err="1">
                <a:cs typeface="Arial" panose="020B0604020202020204" pitchFamily="34" charset="0"/>
              </a:rPr>
              <a:t>thư</a:t>
            </a:r>
            <a:r>
              <a:rPr lang="en-US" altLang="ko-KR" sz="2400" b="1">
                <a:cs typeface="Arial" panose="020B0604020202020204" pitchFamily="34" charset="0"/>
              </a:rPr>
              <a:t> </a:t>
            </a:r>
            <a:r>
              <a:rPr lang="en-US" altLang="ko-KR" sz="2400" b="1" err="1">
                <a:cs typeface="Arial" panose="020B0604020202020204" pitchFamily="34" charset="0"/>
              </a:rPr>
              <a:t>viện</a:t>
            </a:r>
            <a:endParaRPr lang="en-US" altLang="ko-KR" sz="2400" b="1">
              <a:cs typeface="Arial" panose="020B0604020202020204" pitchFamily="34" charset="0"/>
            </a:endParaRPr>
          </a:p>
        </p:txBody>
      </p:sp>
      <p:sp>
        <p:nvSpPr>
          <p:cNvPr id="17" name="Rectangle: Rounded Corners 16">
            <a:extLst>
              <a:ext uri="{FF2B5EF4-FFF2-40B4-BE49-F238E27FC236}">
                <a16:creationId xmlns:a16="http://schemas.microsoft.com/office/drawing/2014/main" id="{22AFB626-4521-BD89-E6F2-B010285F44D2}"/>
              </a:ext>
            </a:extLst>
          </p:cNvPr>
          <p:cNvSpPr/>
          <p:nvPr/>
        </p:nvSpPr>
        <p:spPr>
          <a:xfrm>
            <a:off x="2002393" y="3544907"/>
            <a:ext cx="4305347" cy="243895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i="1"/>
              <a:t>THÀNH VIÊN:</a:t>
            </a:r>
          </a:p>
          <a:p>
            <a:pPr algn="ctr"/>
            <a:r>
              <a:rPr lang="en-US">
                <a:latin typeface="Times New Roman" panose="02020603050405020304" pitchFamily="18" charset="0"/>
                <a:cs typeface="Times New Roman" panose="02020603050405020304" pitchFamily="18" charset="0"/>
              </a:rPr>
              <a:t>VƯƠNG TRƯỜNG GIANG</a:t>
            </a:r>
          </a:p>
          <a:p>
            <a:pPr algn="ctr"/>
            <a:r>
              <a:rPr lang="en-US">
                <a:latin typeface="Times New Roman" panose="02020603050405020304" pitchFamily="18" charset="0"/>
                <a:cs typeface="Times New Roman" panose="02020603050405020304" pitchFamily="18" charset="0"/>
              </a:rPr>
              <a:t>LÊ HOÀNG PHONG</a:t>
            </a:r>
          </a:p>
          <a:p>
            <a:pPr algn="ctr"/>
            <a:r>
              <a:rPr lang="en-US">
                <a:latin typeface="Times New Roman" panose="02020603050405020304" pitchFamily="18" charset="0"/>
                <a:cs typeface="Times New Roman" panose="02020603050405020304" pitchFamily="18" charset="0"/>
              </a:rPr>
              <a:t>NGUYỄN QUỐC TOÀN</a:t>
            </a:r>
          </a:p>
        </p:txBody>
      </p:sp>
    </p:spTree>
    <p:extLst>
      <p:ext uri="{BB962C8B-B14F-4D97-AF65-F5344CB8AC3E}">
        <p14:creationId xmlns:p14="http://schemas.microsoft.com/office/powerpoint/2010/main" val="80096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a:solidFill>
                  <a:srgbClr val="FFFFFF"/>
                </a:solidFill>
              </a:rPr>
              <a:t>TỔNG QUAN</a:t>
            </a:r>
            <a:endParaRPr lang="en-US"/>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normAutofit lnSpcReduction="10000"/>
          </a:bodyPr>
          <a:lstStyle/>
          <a:p>
            <a:pPr marL="0" indent="0">
              <a:buNone/>
            </a:pPr>
            <a:r>
              <a:rPr lang="en-US" b="1" i="1"/>
              <a:t>SƠ LƯỢC:</a:t>
            </a:r>
          </a:p>
          <a:p>
            <a:pPr algn="just"/>
            <a:r>
              <a:rPr lang="vi-VN" altLang="en-US" i="1">
                <a:solidFill>
                  <a:schemeClr val="tx1">
                    <a:lumMod val="75000"/>
                    <a:lumOff val="25000"/>
                  </a:schemeClr>
                </a:solidFill>
                <a:latin typeface="Times New Roman" panose="02020603050405020304" pitchFamily="18" charset="0"/>
                <a:cs typeface="Times New Roman" panose="02020603050405020304" pitchFamily="18" charset="0"/>
              </a:rPr>
              <a:t>*</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Hệ</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thống</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quản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lý</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mượn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trả</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sách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thư</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viện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quản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lý</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các</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thông</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tin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sinh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viên</a:t>
            </a:r>
            <a:r>
              <a:rPr lang="vi-VN" altLang="en-US"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mượn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sách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quản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lý</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các</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đầu</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sách</a:t>
            </a:r>
            <a:r>
              <a:rPr lang="vi-VN" altLang="en-US" i="1">
                <a:solidFill>
                  <a:schemeClr val="tx1">
                    <a:lumMod val="75000"/>
                    <a:lumOff val="25000"/>
                  </a:schemeClr>
                </a:solidFill>
                <a:latin typeface="Times New Roman" panose="02020603050405020304" pitchFamily="18" charset="0"/>
                <a:cs typeface="Times New Roman" panose="02020603050405020304" pitchFamily="18" charset="0"/>
              </a:rPr>
              <a:t>.</a:t>
            </a:r>
          </a:p>
          <a:p>
            <a:pPr algn="just"/>
            <a:r>
              <a:rPr lang="vi-VN" altLang="en-US" i="1">
                <a:solidFill>
                  <a:schemeClr val="tx1">
                    <a:lumMod val="75000"/>
                    <a:lumOff val="25000"/>
                  </a:schemeClr>
                </a:solidFill>
                <a:latin typeface="Times New Roman" panose="02020603050405020304" pitchFamily="18" charset="0"/>
                <a:cs typeface="Times New Roman" panose="02020603050405020304" pitchFamily="18" charset="0"/>
              </a:rPr>
              <a:t>*</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Bên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cạnh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đó</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hệ</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thống</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còn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có</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các</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chức</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năng</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cần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thiết</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như</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các</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hình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phạt</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nếu</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sinh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viên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trả</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trễ</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sách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như</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cấm</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mượn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sách</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3-6-9-vĩnh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viễn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tuỳ</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theo</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số</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lần</a:t>
            </a:r>
            <a:r>
              <a:rPr lang="en-US" altLang="ko-KR" i="1">
                <a:solidFill>
                  <a:schemeClr val="tx1">
                    <a:lumMod val="75000"/>
                    <a:lumOff val="25000"/>
                  </a:schemeClr>
                </a:solidFill>
                <a:latin typeface="Times New Roman" panose="02020603050405020304" pitchFamily="18" charset="0"/>
                <a:cs typeface="Times New Roman" panose="02020603050405020304" pitchFamily="18" charset="0"/>
              </a:rPr>
              <a:t> vi </a:t>
            </a:r>
            <a:r>
              <a:rPr lang="en-US" altLang="ko-KR" i="1" err="1">
                <a:solidFill>
                  <a:schemeClr val="tx1">
                    <a:lumMod val="75000"/>
                    <a:lumOff val="25000"/>
                  </a:schemeClr>
                </a:solidFill>
                <a:latin typeface="Times New Roman" panose="02020603050405020304" pitchFamily="18" charset="0"/>
                <a:cs typeface="Times New Roman" panose="02020603050405020304" pitchFamily="18" charset="0"/>
              </a:rPr>
              <a:t>phạm</a:t>
            </a:r>
            <a:endParaRPr lang="en-US" altLang="ko-KR" i="1">
              <a:solidFill>
                <a:schemeClr val="tx1">
                  <a:lumMod val="75000"/>
                  <a:lumOff val="25000"/>
                </a:schemeClr>
              </a:solidFill>
              <a:latin typeface="Times New Roman" panose="02020603050405020304" pitchFamily="18" charset="0"/>
              <a:cs typeface="Times New Roman" panose="02020603050405020304" pitchFamily="18" charset="0"/>
            </a:endParaRPr>
          </a:p>
          <a:p>
            <a:pPr marL="0" indent="0">
              <a:buNone/>
            </a:pPr>
            <a:endParaRPr lang="en-US"/>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2FA71-DADC-E730-5B8E-3E6CAD4A415E}"/>
              </a:ext>
            </a:extLst>
          </p:cNvPr>
          <p:cNvSpPr>
            <a:spLocks noGrp="1"/>
          </p:cNvSpPr>
          <p:nvPr>
            <p:ph type="title"/>
          </p:nvPr>
        </p:nvSpPr>
        <p:spPr>
          <a:xfrm>
            <a:off x="1130675" y="1730337"/>
            <a:ext cx="3236976" cy="4069080"/>
          </a:xfrm>
        </p:spPr>
        <p:txBody>
          <a:bodyPr/>
          <a:lstStyle/>
          <a:p>
            <a:r>
              <a:rPr lang="en-US"/>
              <a:t>TỔNG QUAN	</a:t>
            </a:r>
          </a:p>
        </p:txBody>
      </p:sp>
      <p:sp>
        <p:nvSpPr>
          <p:cNvPr id="3" name="Content Placeholder 2">
            <a:extLst>
              <a:ext uri="{FF2B5EF4-FFF2-40B4-BE49-F238E27FC236}">
                <a16:creationId xmlns:a16="http://schemas.microsoft.com/office/drawing/2014/main" id="{459489DD-B1F5-11F7-FDBB-865D17966E0E}"/>
              </a:ext>
            </a:extLst>
          </p:cNvPr>
          <p:cNvSpPr>
            <a:spLocks noGrp="1"/>
          </p:cNvSpPr>
          <p:nvPr>
            <p:ph idx="1"/>
          </p:nvPr>
        </p:nvSpPr>
        <p:spPr/>
        <p:txBody>
          <a:bodyPr>
            <a:normAutofit lnSpcReduction="10000"/>
          </a:bodyPr>
          <a:lstStyle/>
          <a:p>
            <a:r>
              <a:rPr lang="en-US"/>
              <a:t>PHÂN QUYỀN:</a:t>
            </a:r>
          </a:p>
          <a:p>
            <a:pPr algn="just"/>
            <a:r>
              <a:rPr lang="vi-VN" i="1">
                <a:solidFill>
                  <a:schemeClr val="tx1">
                    <a:lumMod val="75000"/>
                    <a:lumOff val="25000"/>
                  </a:schemeClr>
                </a:solidFill>
                <a:latin typeface="Times New Roman" panose="02020603050405020304" pitchFamily="18" charset="0"/>
                <a:cs typeface="Times New Roman" panose="02020603050405020304" pitchFamily="18" charset="0"/>
              </a:rPr>
              <a:t>* Admin sẽ quản lý thông tin các đầu sách,quản lý thông tin cá nhân, quản lý thông tin sinh viên,xem lịch sử mượn-trả sách…</a:t>
            </a:r>
          </a:p>
          <a:p>
            <a:pPr algn="just"/>
            <a:r>
              <a:rPr lang="vi-VN" i="1">
                <a:solidFill>
                  <a:schemeClr val="tx1">
                    <a:lumMod val="75000"/>
                    <a:lumOff val="25000"/>
                  </a:schemeClr>
                </a:solidFill>
                <a:latin typeface="Times New Roman" panose="02020603050405020304" pitchFamily="18" charset="0"/>
                <a:cs typeface="Times New Roman" panose="02020603050405020304" pitchFamily="18" charset="0"/>
              </a:rPr>
              <a:t>* Sinh viên quản lý thông tin cá nhân, xem thông tin các đầu sách mình đang mượn, xem thông tin các lần vi phạm, xem thông tin các đầu sách có trong thư viện,…</a:t>
            </a:r>
          </a:p>
          <a:p>
            <a:endParaRPr lang="en-US"/>
          </a:p>
        </p:txBody>
      </p:sp>
      <p:sp>
        <p:nvSpPr>
          <p:cNvPr id="4" name="Date Placeholder 3">
            <a:extLst>
              <a:ext uri="{FF2B5EF4-FFF2-40B4-BE49-F238E27FC236}">
                <a16:creationId xmlns:a16="http://schemas.microsoft.com/office/drawing/2014/main" id="{1EBCB78B-6756-101B-176A-1332CCC51E29}"/>
              </a:ext>
            </a:extLst>
          </p:cNvPr>
          <p:cNvSpPr>
            <a:spLocks noGrp="1"/>
          </p:cNvSpPr>
          <p:nvPr>
            <p:ph type="dt" sz="half" idx="10"/>
          </p:nvPr>
        </p:nvSpPr>
        <p:spPr/>
        <p:txBody>
          <a:bodyPr/>
          <a:lstStyle/>
          <a:p>
            <a:pPr>
              <a:defRPr/>
            </a:pPr>
            <a:r>
              <a:rPr lang="en-US">
                <a:solidFill>
                  <a:prstClr val="black">
                    <a:tint val="75000"/>
                  </a:prstClr>
                </a:solidFill>
              </a:rPr>
              <a:t>9/3/20XX</a:t>
            </a:r>
          </a:p>
        </p:txBody>
      </p:sp>
      <p:sp>
        <p:nvSpPr>
          <p:cNvPr id="5" name="Footer Placeholder 4">
            <a:extLst>
              <a:ext uri="{FF2B5EF4-FFF2-40B4-BE49-F238E27FC236}">
                <a16:creationId xmlns:a16="http://schemas.microsoft.com/office/drawing/2014/main" id="{283B77E0-CE79-0279-7FDF-28AFE42EF547}"/>
              </a:ext>
            </a:extLst>
          </p:cNvPr>
          <p:cNvSpPr>
            <a:spLocks noGrp="1"/>
          </p:cNvSpPr>
          <p:nvPr>
            <p:ph type="ftr" sz="quarter" idx="11"/>
          </p:nvPr>
        </p:nvSpPr>
        <p:spPr/>
        <p:txBody>
          <a:bodyPr/>
          <a:lstStyle/>
          <a:p>
            <a:pPr>
              <a:defRPr/>
            </a:pPr>
            <a:r>
              <a:rPr lang="en-US">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EA6D44E7-FA25-EC64-B1F7-1114F1ADC13A}"/>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3</a:t>
            </a:fld>
            <a:endParaRPr lang="en-US">
              <a:solidFill>
                <a:prstClr val="black">
                  <a:tint val="75000"/>
                </a:prstClr>
              </a:solidFill>
            </a:endParaRPr>
          </a:p>
        </p:txBody>
      </p:sp>
    </p:spTree>
    <p:extLst>
      <p:ext uri="{BB962C8B-B14F-4D97-AF65-F5344CB8AC3E}">
        <p14:creationId xmlns:p14="http://schemas.microsoft.com/office/powerpoint/2010/main" val="2328718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Arc 10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035" name="Rectangle 1034">
            <a:extLst>
              <a:ext uri="{FF2B5EF4-FFF2-40B4-BE49-F238E27FC236}">
                <a16:creationId xmlns:a16="http://schemas.microsoft.com/office/drawing/2014/main" id="{407C9FC5-0C1E-42A8-97E6-F940775A0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1524000" y="4218281"/>
            <a:ext cx="4265007" cy="1885199"/>
          </a:xfrm>
        </p:spPr>
        <p:txBody>
          <a:bodyPr vert="horz" lIns="91440" tIns="45720" rIns="91440" bIns="45720" rtlCol="0" anchor="ctr">
            <a:normAutofit/>
          </a:bodyPr>
          <a:lstStyle/>
          <a:p>
            <a:r>
              <a:rPr lang="en-US" altLang="en-US" sz="6000" kern="1200">
                <a:solidFill>
                  <a:schemeClr val="tx1"/>
                </a:solidFill>
                <a:latin typeface="+mj-lt"/>
                <a:ea typeface="+mj-ea"/>
                <a:cs typeface="+mj-cs"/>
              </a:rPr>
              <a:t>Sơ đồ</a:t>
            </a:r>
            <a:br>
              <a:rPr lang="en-US" altLang="en-US" sz="6000" kern="1200">
                <a:solidFill>
                  <a:schemeClr val="tx1"/>
                </a:solidFill>
                <a:latin typeface="+mj-lt"/>
                <a:ea typeface="+mj-ea"/>
                <a:cs typeface="+mj-cs"/>
              </a:rPr>
            </a:br>
            <a:r>
              <a:rPr lang="en-US" altLang="en-US" sz="6000" kern="1200">
                <a:solidFill>
                  <a:schemeClr val="tx1"/>
                </a:solidFill>
                <a:latin typeface="+mj-lt"/>
                <a:ea typeface="+mj-ea"/>
                <a:cs typeface="+mj-cs"/>
              </a:rPr>
              <a:t>Use-Case</a:t>
            </a:r>
          </a:p>
        </p:txBody>
      </p:sp>
      <p:pic>
        <p:nvPicPr>
          <p:cNvPr id="1026" name="Picture 2">
            <a:extLst>
              <a:ext uri="{FF2B5EF4-FFF2-40B4-BE49-F238E27FC236}">
                <a16:creationId xmlns:a16="http://schemas.microsoft.com/office/drawing/2014/main" id="{6E46B09A-9060-ED10-44D6-31D4FBC0E89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593198" y="678145"/>
            <a:ext cx="6994185" cy="3287267"/>
          </a:xfrm>
          <a:custGeom>
            <a:avLst/>
            <a:gdLst/>
            <a:ahLst/>
            <a:cxnLst/>
            <a:rect l="l" t="t" r="r" b="b"/>
            <a:pathLst>
              <a:path w="10823796" h="3287267">
                <a:moveTo>
                  <a:pt x="98881" y="0"/>
                </a:moveTo>
                <a:lnTo>
                  <a:pt x="10724915" y="0"/>
                </a:lnTo>
                <a:cubicBezTo>
                  <a:pt x="10779525" y="0"/>
                  <a:pt x="10823796" y="44271"/>
                  <a:pt x="10823796" y="98881"/>
                </a:cubicBezTo>
                <a:lnTo>
                  <a:pt x="10823796" y="3188386"/>
                </a:lnTo>
                <a:cubicBezTo>
                  <a:pt x="10823796" y="3242996"/>
                  <a:pt x="10779525" y="3287267"/>
                  <a:pt x="10724915" y="3287267"/>
                </a:cubicBezTo>
                <a:lnTo>
                  <a:pt x="98881" y="3287267"/>
                </a:lnTo>
                <a:cubicBezTo>
                  <a:pt x="44271" y="3287267"/>
                  <a:pt x="0" y="3242996"/>
                  <a:pt x="0" y="3188386"/>
                </a:cubicBezTo>
                <a:lnTo>
                  <a:pt x="0" y="98881"/>
                </a:lnTo>
                <a:cubicBezTo>
                  <a:pt x="0" y="44271"/>
                  <a:pt x="44271" y="0"/>
                  <a:pt x="98881" y="0"/>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7" name="Oval 1036">
            <a:extLst>
              <a:ext uri="{FF2B5EF4-FFF2-40B4-BE49-F238E27FC236}">
                <a16:creationId xmlns:a16="http://schemas.microsoft.com/office/drawing/2014/main" id="{9EE371B4-A1D9-4EFE-8FE1-000495831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617" y="421828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B9BD5"/>
              </a:solidFill>
              <a:effectLst/>
              <a:uLnTx/>
              <a:uFillTx/>
              <a:latin typeface="Calibri" panose="020F0502020204030204"/>
              <a:ea typeface="+mn-ea"/>
              <a:cs typeface="+mn-cs"/>
            </a:endParaRPr>
          </a:p>
        </p:txBody>
      </p:sp>
      <p:sp>
        <p:nvSpPr>
          <p:cNvPr id="1046" name="Arc 1038">
            <a:extLst>
              <a:ext uri="{FF2B5EF4-FFF2-40B4-BE49-F238E27FC236}">
                <a16:creationId xmlns:a16="http://schemas.microsoft.com/office/drawing/2014/main" id="{2E19C174-9C7C-461E-970B-432019901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8539" y="3295432"/>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smtClean="0">
                <a:ln>
                  <a:noFill/>
                </a:ln>
                <a:solidFill>
                  <a:prstClr val="black">
                    <a:tint val="75000"/>
                  </a:prstClr>
                </a:solidFill>
                <a:effectLst/>
                <a:uLnTx/>
                <a:uFillTx/>
              </a:rPr>
              <a:pPr marR="0" lvl="0" indent="0" fontAlgn="auto">
                <a:spcBef>
                  <a:spcPts val="0"/>
                </a:spcBef>
                <a:spcAft>
                  <a:spcPts val="600"/>
                </a:spcAft>
                <a:buClrTx/>
                <a:buSzTx/>
                <a:buFontTx/>
                <a:buNone/>
                <a:tabLst/>
                <a:defRPr/>
              </a:pPr>
              <a:t>4</a:t>
            </a:fld>
            <a:endParaRPr kumimoji="0" lang="en-US" b="0" i="0" u="none" strike="noStrike" normalizeH="0" noProof="0">
              <a:ln>
                <a:noFill/>
              </a:ln>
              <a:solidFill>
                <a:prstClr val="black">
                  <a:tint val="75000"/>
                </a:prstClr>
              </a:solidFill>
              <a:effectLst/>
              <a:uLnTx/>
              <a:uFillTx/>
            </a:endParaRPr>
          </a:p>
        </p:txBody>
      </p:sp>
    </p:spTree>
    <p:extLst>
      <p:ext uri="{BB962C8B-B14F-4D97-AF65-F5344CB8AC3E}">
        <p14:creationId xmlns:p14="http://schemas.microsoft.com/office/powerpoint/2010/main" val="1002193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reeform: Shape 1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Arc 1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23" name="Rectangle 14">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Arc 16">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7454386" y="1567315"/>
            <a:ext cx="5130798" cy="2750419"/>
          </a:xfrm>
        </p:spPr>
        <p:txBody>
          <a:bodyPr vert="horz" lIns="91440" tIns="45720" rIns="91440" bIns="45720" rtlCol="0" anchor="b">
            <a:normAutofit/>
          </a:bodyPr>
          <a:lstStyle/>
          <a:p>
            <a:r>
              <a:rPr lang="en-US" kern="1200">
                <a:solidFill>
                  <a:schemeClr val="tx1"/>
                </a:solidFill>
                <a:latin typeface="+mj-lt"/>
                <a:ea typeface="+mj-ea"/>
                <a:cs typeface="+mj-cs"/>
              </a:rPr>
              <a:t>QUY TRÌNH MƯỢN SÁCH</a:t>
            </a:r>
          </a:p>
        </p:txBody>
      </p:sp>
      <p:pic>
        <p:nvPicPr>
          <p:cNvPr id="6" name="Picture Placeholder 4">
            <a:extLst>
              <a:ext uri="{FF2B5EF4-FFF2-40B4-BE49-F238E27FC236}">
                <a16:creationId xmlns:a16="http://schemas.microsoft.com/office/drawing/2014/main" id="{5E2A759F-EEDA-F6EC-293F-A42916E8B584}"/>
              </a:ext>
            </a:extLst>
          </p:cNvPr>
          <p:cNvPicPr>
            <a:picLocks noChangeAspect="1"/>
          </p:cNvPicPr>
          <p:nvPr/>
        </p:nvPicPr>
        <p:blipFill>
          <a:blip r:embed="rId2"/>
          <a:stretch>
            <a:fillRect/>
          </a:stretch>
        </p:blipFill>
        <p:spPr>
          <a:xfrm>
            <a:off x="-1" y="775849"/>
            <a:ext cx="7692571" cy="5610437"/>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25" name="Oval 18">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3594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Arc 2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c 24">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874815" y="2322864"/>
            <a:ext cx="5491090" cy="2387600"/>
          </a:xfrm>
        </p:spPr>
        <p:txBody>
          <a:bodyPr vert="horz" lIns="91440" tIns="45720" rIns="91440" bIns="45720" rtlCol="0" anchor="b">
            <a:normAutofit/>
          </a:bodyPr>
          <a:lstStyle/>
          <a:p>
            <a:r>
              <a:rPr lang="en-US" sz="6000" kern="1200">
                <a:solidFill>
                  <a:schemeClr val="tx1"/>
                </a:solidFill>
                <a:latin typeface="+mj-lt"/>
                <a:ea typeface="+mj-ea"/>
                <a:cs typeface="+mj-cs"/>
              </a:rPr>
              <a:t>Cơ Sở Dữ Liệu</a:t>
            </a:r>
          </a:p>
        </p:txBody>
      </p:sp>
      <p:pic>
        <p:nvPicPr>
          <p:cNvPr id="4" name="Picture 10">
            <a:extLst>
              <a:ext uri="{FF2B5EF4-FFF2-40B4-BE49-F238E27FC236}">
                <a16:creationId xmlns:a16="http://schemas.microsoft.com/office/drawing/2014/main" id="{A43DE677-4364-0796-D600-B8066899123A}"/>
              </a:ext>
            </a:extLst>
          </p:cNvPr>
          <p:cNvPicPr>
            <a:picLocks noChangeAspect="1"/>
          </p:cNvPicPr>
          <p:nvPr/>
        </p:nvPicPr>
        <p:blipFill>
          <a:blip r:embed="rId2"/>
          <a:stretch>
            <a:fillRect/>
          </a:stretch>
        </p:blipFill>
        <p:spPr>
          <a:xfrm>
            <a:off x="5805714" y="654566"/>
            <a:ext cx="5781301" cy="4998277"/>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7" name="Rectangle 26">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a:xfrm>
            <a:off x="8610600" y="6356350"/>
            <a:ext cx="2711252"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a:ln>
                  <a:noFill/>
                </a:ln>
                <a:solidFill>
                  <a:prstClr val="black">
                    <a:tint val="75000"/>
                  </a:prstClr>
                </a:solidFill>
                <a:effectLst/>
                <a:uLnTx/>
                <a:uFillTx/>
              </a:rPr>
              <a:pPr marR="0" lvl="0" indent="0" fontAlgn="auto">
                <a:spcBef>
                  <a:spcPts val="0"/>
                </a:spcBef>
                <a:spcAft>
                  <a:spcPts val="600"/>
                </a:spcAft>
                <a:buClrTx/>
                <a:buSzTx/>
                <a:buFontTx/>
                <a:buNone/>
                <a:tabLst/>
                <a:defRPr/>
              </a:pPr>
              <a:t>6</a:t>
            </a:fld>
            <a:endParaRPr kumimoji="0" lang="en-US" b="0" i="0" u="none" strike="noStrike" normalizeH="0" noProof="0">
              <a:ln>
                <a:noFill/>
              </a:ln>
              <a:solidFill>
                <a:prstClr val="black">
                  <a:tint val="75000"/>
                </a:prstClr>
              </a:solidFill>
              <a:effectLst/>
              <a:uLnTx/>
              <a:uFillTx/>
            </a:endParaRPr>
          </a:p>
        </p:txBody>
      </p:sp>
    </p:spTree>
    <p:extLst>
      <p:ext uri="{BB962C8B-B14F-4D97-AF65-F5344CB8AC3E}">
        <p14:creationId xmlns:p14="http://schemas.microsoft.com/office/powerpoint/2010/main" val="1019213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a:xfrm>
            <a:off x="1297122" y="995901"/>
            <a:ext cx="3236976" cy="4069080"/>
          </a:xfrm>
        </p:spPr>
        <p:txBody>
          <a:bodyPr/>
          <a:lstStyle/>
          <a:p>
            <a:r>
              <a:rPr lang="en-US"/>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7</a:t>
            </a:fld>
            <a:endParaRPr lang="en-US" noProof="0"/>
          </a:p>
        </p:txBody>
      </p:sp>
    </p:spTree>
    <p:extLst>
      <p:ext uri="{BB962C8B-B14F-4D97-AF65-F5344CB8AC3E}">
        <p14:creationId xmlns:p14="http://schemas.microsoft.com/office/powerpoint/2010/main" val="962258905"/>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{839D957B-8BE0-4184-B364-71F8413CB537}tf78504181_win32</Template>
  <TotalTime>23</TotalTime>
  <Words>213</Words>
  <Application>Microsoft Office PowerPoint</Application>
  <PresentationFormat>Widescreen</PresentationFormat>
  <Paragraphs>34</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Avenir Next LT Pro</vt:lpstr>
      <vt:lpstr>Calibri</vt:lpstr>
      <vt:lpstr>Times New Roman</vt:lpstr>
      <vt:lpstr>Tw Cen MT</vt:lpstr>
      <vt:lpstr>ShapesVTI</vt:lpstr>
      <vt:lpstr>PowerPoint Presentation</vt:lpstr>
      <vt:lpstr>TỔNG QUAN</vt:lpstr>
      <vt:lpstr>TỔNG QUAN </vt:lpstr>
      <vt:lpstr>Sơ đồ Use-Case</vt:lpstr>
      <vt:lpstr>QUY TRÌNH MƯỢN SÁCH</vt:lpstr>
      <vt:lpstr>Cơ Sở Dữ Liệu</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Toàn Nguyễn Quốc</dc:creator>
  <cp:lastModifiedBy>Toàn Nguyễn Quốc</cp:lastModifiedBy>
  <cp:revision>1</cp:revision>
  <dcterms:created xsi:type="dcterms:W3CDTF">2022-09-27T16:13:11Z</dcterms:created>
  <dcterms:modified xsi:type="dcterms:W3CDTF">2022-09-27T16:37:08Z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